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9601200" cx="7315200"/>
  <p:notesSz cx="6858000" cy="9144000"/>
  <p:embeddedFontLst>
    <p:embeddedFont>
      <p:font typeface="Inter SemiBold"/>
      <p:regular r:id="rId14"/>
      <p:bold r:id="rId15"/>
      <p:italic r:id="rId16"/>
      <p:boldItalic r:id="rId17"/>
    </p:embeddedFont>
    <p:embeddedFont>
      <p:font typeface="Halant"/>
      <p:regular r:id="rId18"/>
      <p:bold r:id="rId19"/>
    </p:embeddedFont>
    <p:embeddedFont>
      <p:font typeface="Inter"/>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488124-CCBD-4DA7-8B2E-DD1AD27F01C2}">
  <a:tblStyle styleId="{CF488124-CCBD-4DA7-8B2E-DD1AD27F01C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01781AB-2ABC-4D81-80D1-ABB0CF7D0182}"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Medium-regular.fntdata"/><Relationship Id="rId23" Type="http://schemas.openxmlformats.org/officeDocument/2006/relationships/font" Target="fonts/Inter-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4ef65e9ddf_0_1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4ef65e9ddf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4ef65e9ddf_0_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4ef65e9ddf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4d28308222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4d2830822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d28308222_0_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4d2830822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4e379b56b0_0_5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4e379b56b0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www.youtube.com/watch?v=O9qf6WWc6QU"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hyperlink" Target="https://www.youtube.com/watch?v=O9qf6WWc6QU"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00" name="Google Shape;100;p25"/>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t>
            </a:r>
            <a:r>
              <a:rPr lang="en" sz="1600">
                <a:solidFill>
                  <a:schemeClr val="dk1"/>
                </a:solidFill>
                <a:latin typeface="Halant"/>
                <a:ea typeface="Halant"/>
                <a:cs typeface="Halant"/>
                <a:sym typeface="Halant"/>
              </a:rPr>
              <a:t>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Olaudah Equiano</a:t>
            </a:r>
            <a:endParaRPr sz="24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02" name="Google Shape;102;p25"/>
          <p:cNvGraphicFramePr/>
          <p:nvPr/>
        </p:nvGraphicFramePr>
        <p:xfrm>
          <a:off x="903875" y="2052925"/>
          <a:ext cx="3000000" cy="3000000"/>
        </p:xfrm>
        <a:graphic>
          <a:graphicData uri="http://schemas.openxmlformats.org/drawingml/2006/table">
            <a:tbl>
              <a:tblPr>
                <a:noFill/>
                <a:tableStyleId>{CF488124-CCBD-4DA7-8B2E-DD1AD27F01C2}</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sz="1100">
                          <a:solidFill>
                            <a:schemeClr val="dk1"/>
                          </a:solidFill>
                          <a:latin typeface="Halant"/>
                          <a:ea typeface="Halant"/>
                          <a:cs typeface="Halant"/>
                          <a:sym typeface="Halant"/>
                        </a:rPr>
                        <a:t>Source: </a:t>
                      </a:r>
                      <a:r>
                        <a:rPr lang="en" sz="1100">
                          <a:solidFill>
                            <a:schemeClr val="dk1"/>
                          </a:solidFill>
                          <a:latin typeface="Halant"/>
                          <a:ea typeface="Halant"/>
                          <a:cs typeface="Halant"/>
                          <a:sym typeface="Halant"/>
                        </a:rPr>
                        <a:t>Olaudah Equiano, </a:t>
                      </a:r>
                      <a:r>
                        <a:rPr i="1" lang="en" sz="1100">
                          <a:solidFill>
                            <a:schemeClr val="dk1"/>
                          </a:solidFill>
                          <a:latin typeface="Halant"/>
                          <a:ea typeface="Halant"/>
                          <a:cs typeface="Halant"/>
                          <a:sym typeface="Halant"/>
                        </a:rPr>
                        <a:t>The Interesting Narrative of the Life of Olaudah Equiano</a:t>
                      </a:r>
                      <a:r>
                        <a:rPr lang="en" sz="1100">
                          <a:solidFill>
                            <a:schemeClr val="dk1"/>
                          </a:solidFill>
                          <a:latin typeface="Halant"/>
                          <a:ea typeface="Halant"/>
                          <a:cs typeface="Halant"/>
                          <a:sym typeface="Halant"/>
                        </a:rPr>
                        <a:t>, 1789, The Gilder Lehrman Institute of American History.</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100">
                          <a:solidFill>
                            <a:schemeClr val="dk1"/>
                          </a:solidFill>
                          <a:latin typeface="Halant"/>
                          <a:ea typeface="Halant"/>
                          <a:cs typeface="Halant"/>
                          <a:sym typeface="Halant"/>
                        </a:rPr>
                        <a:t>Note: Olaudah Equiano (c. 1745–1797) was born in West Africa and kidnapped into slavery as a child. He was transported across the Atlantic in the brutal Middle Passage and enslaved in the British colonies. Over time, he was able to purchase his freedom, becoming a free Black man living in Britain. While Americans were debating and ratifying the U.S. Constitution, Equiano was deeply involved in the British abolition movement. In 1789, he published his famous autobiography</a:t>
                      </a:r>
                      <a:endParaRPr sz="11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rPr lang="en" sz="1300">
                          <a:solidFill>
                            <a:schemeClr val="dk1"/>
                          </a:solidFill>
                          <a:latin typeface="Inter"/>
                          <a:ea typeface="Inter"/>
                          <a:cs typeface="Inter"/>
                          <a:sym typeface="Inter"/>
                        </a:rPr>
                        <a:t>I was not long suffered to indulge my grief; I was soon put down under the decks, and there I received such a salutation in my nostrils as I had never experienced in my life; so that with the loathsomeness of the stench, and crying together, I became so</a:t>
                      </a:r>
                      <a:r>
                        <a:rPr i="1"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sick and low that I was not able to eat, nor had I the least desire to taste </a:t>
                      </a:r>
                      <a:r>
                        <a:rPr lang="en" sz="1300">
                          <a:solidFill>
                            <a:schemeClr val="dk1"/>
                          </a:solidFill>
                          <a:latin typeface="Inter"/>
                          <a:ea typeface="Inter"/>
                          <a:cs typeface="Inter"/>
                          <a:sym typeface="Inter"/>
                        </a:rPr>
                        <a:t>anything</a:t>
                      </a:r>
                      <a:r>
                        <a:rPr lang="en" sz="1300">
                          <a:solidFill>
                            <a:schemeClr val="dk1"/>
                          </a:solidFill>
                          <a:latin typeface="Inter"/>
                          <a:ea typeface="Inter"/>
                          <a:cs typeface="Inter"/>
                          <a:sym typeface="Inter"/>
                        </a:rPr>
                        <a:t>. I now wished for the last friend, Death, to relieve me; but soon, to my grief, two of the white men offered me eatables; and, on my refusing to eat, one of them held me fast by the hands, and laid me across, I think, the windlass, and tied my feet, while the other flogged me severely. I had never experienced any thing of this kind before; and although not being used to the water, I naturally feared that element the first time I saw it; yet, nevertheless, could I have got over the nettings, I would have jumped over the side; but I could not</a:t>
                      </a:r>
                      <a:r>
                        <a:rPr i="1"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and, besides, the crew used to watch us very closely who were not chained down to the decks, lest we should leap into the water; and I have seen some of these poor African prisoners most severely cut for attempting to do so, and hourly whipped for not eating. This indeed was often the case with myself. In a little time after, amongst the poor chained men, I found some of my own nation, which in a small degree gave ease to my mind. I inquired of them what was to be done with us? they gave me to understand we were to be carried to these white people’s country to work for them.</a:t>
                      </a:r>
                      <a:endParaRPr sz="1300">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08" name="Google Shape;108;p2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Harriet Jacobs</a:t>
            </a:r>
            <a:endParaRPr sz="2400">
              <a:solidFill>
                <a:schemeClr val="dk1"/>
              </a:solidFill>
              <a:latin typeface="Plus Jakarta Sans Medium"/>
              <a:ea typeface="Plus Jakarta Sans Medium"/>
              <a:cs typeface="Plus Jakarta Sans Medium"/>
              <a:sym typeface="Plus Jakarta Sans Medium"/>
            </a:endParaRPr>
          </a:p>
        </p:txBody>
      </p:sp>
      <p:pic>
        <p:nvPicPr>
          <p:cNvPr id="109" name="Google Shape;109;p2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10" name="Google Shape;110;p26"/>
          <p:cNvGraphicFramePr/>
          <p:nvPr/>
        </p:nvGraphicFramePr>
        <p:xfrm>
          <a:off x="903875" y="2052925"/>
          <a:ext cx="3000000" cy="3000000"/>
        </p:xfrm>
        <a:graphic>
          <a:graphicData uri="http://schemas.openxmlformats.org/drawingml/2006/table">
            <a:tbl>
              <a:tblPr>
                <a:noFill/>
                <a:tableStyleId>{CF488124-CCBD-4DA7-8B2E-DD1AD27F01C2}</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Source: Harriet Jacobs, </a:t>
                      </a:r>
                      <a:r>
                        <a:rPr i="1" lang="en" sz="1200">
                          <a:solidFill>
                            <a:schemeClr val="dk1"/>
                          </a:solidFill>
                          <a:latin typeface="Halant"/>
                          <a:ea typeface="Halant"/>
                          <a:cs typeface="Halant"/>
                          <a:sym typeface="Halant"/>
                        </a:rPr>
                        <a:t>Incidents in the Life of a Slave Girl</a:t>
                      </a:r>
                      <a:r>
                        <a:rPr lang="en" sz="1200">
                          <a:solidFill>
                            <a:schemeClr val="dk1"/>
                          </a:solidFill>
                          <a:latin typeface="Halant"/>
                          <a:ea typeface="Halant"/>
                          <a:cs typeface="Halant"/>
                          <a:sym typeface="Halant"/>
                        </a:rPr>
                        <a:t>, 1861.</a:t>
                      </a:r>
                      <a:endParaRPr sz="12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Note: </a:t>
                      </a:r>
                      <a:r>
                        <a:rPr lang="en" sz="1200">
                          <a:solidFill>
                            <a:schemeClr val="dk1"/>
                          </a:solidFill>
                          <a:latin typeface="Halant"/>
                          <a:ea typeface="Halant"/>
                          <a:cs typeface="Halant"/>
                          <a:sym typeface="Halant"/>
                        </a:rPr>
                        <a:t>Harriet Jacobs, writing under the pseudonym Linda Brent, chronicles her experiences as a slave in the South. The book is a detailed account of her suffering, the oppressive conditions she endured, and the lengths she went to in order to gain her freedom. It is a powerful firsthand account of the harsh realities of slavery, particularly focusing on the specific suffering of enslaved women.</a:t>
                      </a:r>
                      <a:endParaRPr sz="12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chemeClr val="dk1"/>
                          </a:solidFill>
                          <a:latin typeface="Inter"/>
                          <a:ea typeface="Inter"/>
                          <a:cs typeface="Inter"/>
                          <a:sym typeface="Inter"/>
                        </a:rPr>
                        <a:t>I was born a slave; but I never knew it till six years of happy childhood had passed away. My grandmother belonged to a family who held themselves above the law. Though she earned her freedom by the most faithful service, her children remained slaves. Slavery is terrible for men; but it is far more terrible for women. Superadded to the burden common to all, they have wrongs, and sufferings, and mortifications that are theirs alone. The laws of our country do not protect us. . .</a:t>
                      </a:r>
                      <a:endParaRPr sz="15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chemeClr val="dk1"/>
                          </a:solidFill>
                          <a:latin typeface="Inter"/>
                          <a:ea typeface="Inter"/>
                          <a:cs typeface="Inter"/>
                          <a:sym typeface="Inter"/>
                        </a:rPr>
                        <a:t>. . .When they told me my master was my legal owner, and that I was his property just like his horses or chairs, I felt the injustice deeply. I knew there was no law to protect me, no court where I could go for help. I had heard of the Declaration of Independence and the Constitution. They said all men are born free and equal, but it was not true for me. I could not understand how such laws could exist and still allow what was happening to me and others like me.</a:t>
                      </a:r>
                      <a:endParaRPr sz="15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4" name="Shape 114"/>
        <p:cNvGrpSpPr/>
        <p:nvPr/>
      </p:nvGrpSpPr>
      <p:grpSpPr>
        <a:xfrm>
          <a:off x="0" y="0"/>
          <a:ext cx="0" cy="0"/>
          <a:chOff x="0" y="0"/>
          <a:chExt cx="0" cy="0"/>
        </a:xfrm>
      </p:grpSpPr>
      <p:sp>
        <p:nvSpPr>
          <p:cNvPr id="115" name="Google Shape;115;p2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16" name="Google Shape;116;p2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Abigail Adams</a:t>
            </a:r>
            <a:endParaRPr sz="2400">
              <a:solidFill>
                <a:schemeClr val="dk1"/>
              </a:solidFill>
              <a:latin typeface="Plus Jakarta Sans Medium"/>
              <a:ea typeface="Plus Jakarta Sans Medium"/>
              <a:cs typeface="Plus Jakarta Sans Medium"/>
              <a:sym typeface="Plus Jakarta Sans Medium"/>
            </a:endParaRPr>
          </a:p>
        </p:txBody>
      </p:sp>
      <p:pic>
        <p:nvPicPr>
          <p:cNvPr id="117" name="Google Shape;117;p2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18" name="Google Shape;118;p27"/>
          <p:cNvGraphicFramePr/>
          <p:nvPr/>
        </p:nvGraphicFramePr>
        <p:xfrm>
          <a:off x="903875" y="2052925"/>
          <a:ext cx="3000000" cy="3000000"/>
        </p:xfrm>
        <a:graphic>
          <a:graphicData uri="http://schemas.openxmlformats.org/drawingml/2006/table">
            <a:tbl>
              <a:tblPr>
                <a:noFill/>
                <a:tableStyleId>{CF488124-CCBD-4DA7-8B2E-DD1AD27F01C2}</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sz="1100">
                          <a:solidFill>
                            <a:schemeClr val="dk1"/>
                          </a:solidFill>
                          <a:latin typeface="Halant"/>
                          <a:ea typeface="Halant"/>
                          <a:cs typeface="Halant"/>
                          <a:sym typeface="Halant"/>
                        </a:rPr>
                        <a:t>Source: Abigail Adams, “Remember the Ladies Letter,” March 31, 1776, Library of Congress.</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Note: </a:t>
                      </a:r>
                      <a:r>
                        <a:rPr lang="en" sz="1200">
                          <a:solidFill>
                            <a:schemeClr val="dk1"/>
                          </a:solidFill>
                          <a:latin typeface="Halant"/>
                          <a:ea typeface="Halant"/>
                          <a:cs typeface="Halant"/>
                          <a:sym typeface="Halant"/>
                        </a:rPr>
                        <a:t>Abigail Adams wrote these words to her husband, John Adams, on March 31, 1776, nearly 150 years before the House of Representatives voted to pass the 19th Amendment giving women the right to vote. Her words urged him and the other members of the Continental Congress to consider the rights of women while laying the framework for the new, independent nation.</a:t>
                      </a:r>
                      <a:endParaRPr sz="12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chemeClr val="dk1"/>
                          </a:solidFill>
                          <a:latin typeface="Inter"/>
                          <a:ea typeface="Inter"/>
                          <a:cs typeface="Inter"/>
                          <a:sym typeface="Inter"/>
                        </a:rPr>
                        <a:t>“I long to hear that you have declared an independency. And, by the way, in the new code of laws which I suppose it will be necessary for you to make, I desire you would remember the ladies and be more generous and favorable to them than your ancestors. Do not put such unlimited power into the hands of the husbands. Remember, all men would be tyrants if they could. If particular care and attention is not paid to the ladies, we are determined to foment a rebellion, and will not hold ourselves bound by any laws in which we have no voice or representation.”</a:t>
                      </a:r>
                      <a:endParaRPr sz="15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graphicFrame>
        <p:nvGraphicFramePr>
          <p:cNvPr id="123" name="Google Shape;123;p28"/>
          <p:cNvGraphicFramePr/>
          <p:nvPr/>
        </p:nvGraphicFramePr>
        <p:xfrm>
          <a:off x="338625" y="1346788"/>
          <a:ext cx="3000000" cy="3000000"/>
        </p:xfrm>
        <a:graphic>
          <a:graphicData uri="http://schemas.openxmlformats.org/drawingml/2006/table">
            <a:tbl>
              <a:tblPr>
                <a:noFill/>
                <a:tableStyleId>{701781AB-2ABC-4D81-80D1-ABB0CF7D0182}</a:tableStyleId>
              </a:tblPr>
              <a:tblGrid>
                <a:gridCol w="6652350"/>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Use the primary sources of Olaudah Equiano, Harriet Jacobs, and Abigail Adams to answer the discussion questions below. You will also highlight key issues within each text.</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Olaudah Equiano, </a:t>
                      </a:r>
                      <a:r>
                        <a:rPr b="1" i="1" lang="en" sz="1100">
                          <a:solidFill>
                            <a:schemeClr val="dk1"/>
                          </a:solidFill>
                          <a:latin typeface="Halant"/>
                          <a:ea typeface="Halant"/>
                          <a:cs typeface="Halant"/>
                          <a:sym typeface="Halant"/>
                        </a:rPr>
                        <a:t>The Interesting Narrative of the Life of Olaudah Equiano</a:t>
                      </a:r>
                      <a:r>
                        <a:rPr b="1" lang="en" sz="1100">
                          <a:solidFill>
                            <a:schemeClr val="dk1"/>
                          </a:solidFill>
                          <a:latin typeface="Halant"/>
                          <a:ea typeface="Halant"/>
                          <a:cs typeface="Halant"/>
                          <a:sym typeface="Halant"/>
                        </a:rPr>
                        <a:t>, 1789.</a:t>
                      </a:r>
                      <a:endParaRPr b="1"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In the text, highlight sentences depicting Equiano’s experience of injustice and his lack of rights.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Equiano describe the treatment of enslaved Africans?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rights or protections do you think he would have wanted?</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Halant"/>
                          <a:ea typeface="Halant"/>
                          <a:cs typeface="Halant"/>
                          <a:sym typeface="Halant"/>
                        </a:rPr>
                        <a:t>Harriet Jacobs, </a:t>
                      </a:r>
                      <a:r>
                        <a:rPr b="1" i="1" lang="en" sz="1100">
                          <a:solidFill>
                            <a:schemeClr val="dk1"/>
                          </a:solidFill>
                          <a:latin typeface="Halant"/>
                          <a:ea typeface="Halant"/>
                          <a:cs typeface="Halant"/>
                          <a:sym typeface="Halant"/>
                        </a:rPr>
                        <a:t>Incidents in the Life of a Slave Girl</a:t>
                      </a:r>
                      <a:r>
                        <a:rPr b="1" lang="en" sz="1100">
                          <a:solidFill>
                            <a:schemeClr val="dk1"/>
                          </a:solidFill>
                          <a:latin typeface="Halant"/>
                          <a:ea typeface="Halant"/>
                          <a:cs typeface="Halant"/>
                          <a:sym typeface="Halant"/>
                        </a:rPr>
                        <a:t>, 1861.</a:t>
                      </a:r>
                      <a:endParaRPr b="1"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In the text, highlight where Jacobs shows she’s excluded from American ideals.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Jacobs contrast the promises of freedom with her reality?</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rights is she clearly being denied?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Halant"/>
                          <a:ea typeface="Halant"/>
                          <a:cs typeface="Halant"/>
                          <a:sym typeface="Halant"/>
                        </a:rPr>
                        <a:t>Abigail Adams, “Remember the Ladies Letter,” March 31, 1776, Library of Congress.</a:t>
                      </a:r>
                      <a:endParaRPr b="1"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In the text, highlight where Adams argues that women should have a voice in the United States.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kind of rights is Abigail Adams asking for?</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do you think her request was significant at that time?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24" name="Google Shape;124;p28"/>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Source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Voices Excluded From the Founding</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25" name="Google Shape;125;p28"/>
          <p:cNvPicPr preferRelativeResize="0"/>
          <p:nvPr/>
        </p:nvPicPr>
        <p:blipFill>
          <a:blip r:embed="rId3">
            <a:alphaModFix/>
          </a:blip>
          <a:stretch>
            <a:fillRect/>
          </a:stretch>
        </p:blipFill>
        <p:spPr>
          <a:xfrm>
            <a:off x="203550" y="68097"/>
            <a:ext cx="1008511" cy="418200"/>
          </a:xfrm>
          <a:prstGeom prst="rect">
            <a:avLst/>
          </a:prstGeom>
          <a:noFill/>
          <a:ln>
            <a:noFill/>
          </a:ln>
        </p:spPr>
      </p:pic>
      <p:sp>
        <p:nvSpPr>
          <p:cNvPr id="126" name="Google Shape;126;p28"/>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27" name="Google Shape;127;p28"/>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128" name="Google Shape;128;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9" name="Google Shape;129;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9"/>
          <p:cNvSpPr txBox="1"/>
          <p:nvPr/>
        </p:nvSpPr>
        <p:spPr>
          <a:xfrm rot="-5400000">
            <a:off x="-1110300" y="3739850"/>
            <a:ext cx="6779100" cy="3632700"/>
          </a:xfrm>
          <a:prstGeom prst="rect">
            <a:avLst/>
          </a:prstGeom>
          <a:solidFill>
            <a:srgbClr val="38E0A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Timeline of Ona Judge’s Life and the Founding of a “Free” Nation</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p:txBody>
      </p:sp>
      <p:graphicFrame>
        <p:nvGraphicFramePr>
          <p:cNvPr id="135" name="Google Shape;135;p29"/>
          <p:cNvGraphicFramePr/>
          <p:nvPr/>
        </p:nvGraphicFramePr>
        <p:xfrm>
          <a:off x="441450" y="1365613"/>
          <a:ext cx="3000000" cy="3000000"/>
        </p:xfrm>
        <a:graphic>
          <a:graphicData uri="http://schemas.openxmlformats.org/drawingml/2006/table">
            <a:tbl>
              <a:tblPr>
                <a:noFill/>
                <a:tableStyleId>{701781AB-2ABC-4D81-80D1-ABB0CF7D0182}</a:tableStyleId>
              </a:tblPr>
              <a:tblGrid>
                <a:gridCol w="6539175"/>
              </a:tblGrid>
              <a:tr h="609150">
                <a:tc>
                  <a:txBody>
                    <a:bodyPr/>
                    <a:lstStyle/>
                    <a:p>
                      <a:pPr indent="0" lvl="0" marL="0" rtl="0" algn="l">
                        <a:spcBef>
                          <a:spcPts val="0"/>
                        </a:spcBef>
                        <a:spcAft>
                          <a:spcPts val="0"/>
                        </a:spcAft>
                        <a:buNone/>
                      </a:pPr>
                      <a:r>
                        <a:rPr b="1" lang="en" sz="1100">
                          <a:latin typeface="Halant"/>
                          <a:ea typeface="Halant"/>
                          <a:cs typeface="Halant"/>
                          <a:sym typeface="Halant"/>
                        </a:rPr>
                        <a:t>Directions:</a:t>
                      </a:r>
                      <a:r>
                        <a:rPr lang="en" sz="1100">
                          <a:latin typeface="Halant"/>
                          <a:ea typeface="Halant"/>
                          <a:cs typeface="Halant"/>
                          <a:sym typeface="Halant"/>
                        </a:rPr>
                        <a:t> Watch the </a:t>
                      </a:r>
                      <a:r>
                        <a:rPr lang="en" sz="1100" u="sng">
                          <a:solidFill>
                            <a:schemeClr val="hlink"/>
                          </a:solidFill>
                          <a:latin typeface="Halant"/>
                          <a:ea typeface="Halant"/>
                          <a:cs typeface="Halant"/>
                          <a:sym typeface="Halant"/>
                          <a:hlinkClick r:id="rId3"/>
                        </a:rPr>
                        <a:t>video</a:t>
                      </a:r>
                      <a:r>
                        <a:rPr lang="en" sz="1100">
                          <a:latin typeface="Halant"/>
                          <a:ea typeface="Halant"/>
                          <a:cs typeface="Halant"/>
                          <a:sym typeface="Halant"/>
                        </a:rPr>
                        <a:t> </a:t>
                      </a:r>
                      <a:r>
                        <a:rPr lang="en" sz="1100">
                          <a:latin typeface="Halant"/>
                          <a:ea typeface="Halant"/>
                          <a:cs typeface="Halant"/>
                          <a:sym typeface="Halant"/>
                        </a:rPr>
                        <a:t>about the Life of Ona Judge and fill in the empty timeline boxes with important events from her life. Then, use all of the events on the timeline to answer questions about Change and Continuity Over Time.</a:t>
                      </a:r>
                      <a:endParaRPr sz="11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6" name="Google Shape;136;p29"/>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Change and Continuity Over Time</a:t>
            </a:r>
            <a:endParaRPr sz="1200">
              <a:latin typeface="Inter"/>
              <a:ea typeface="Inter"/>
              <a:cs typeface="Inter"/>
              <a:sym typeface="Inter"/>
            </a:endParaRPr>
          </a:p>
        </p:txBody>
      </p:sp>
      <p:sp>
        <p:nvSpPr>
          <p:cNvPr id="137" name="Google Shape;137;p2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Timeline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Life of Ona Judge</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38" name="Google Shape;138;p29"/>
          <p:cNvPicPr preferRelativeResize="0"/>
          <p:nvPr/>
        </p:nvPicPr>
        <p:blipFill>
          <a:blip r:embed="rId4">
            <a:alphaModFix/>
          </a:blip>
          <a:stretch>
            <a:fillRect/>
          </a:stretch>
        </p:blipFill>
        <p:spPr>
          <a:xfrm>
            <a:off x="203550" y="68097"/>
            <a:ext cx="1008511" cy="418200"/>
          </a:xfrm>
          <a:prstGeom prst="rect">
            <a:avLst/>
          </a:prstGeom>
          <a:noFill/>
          <a:ln>
            <a:noFill/>
          </a:ln>
        </p:spPr>
      </p:pic>
      <p:sp>
        <p:nvSpPr>
          <p:cNvPr id="139" name="Google Shape;139;p29"/>
          <p:cNvSpPr txBox="1"/>
          <p:nvPr/>
        </p:nvSpPr>
        <p:spPr>
          <a:xfrm>
            <a:off x="894147" y="299792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July 1776</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American colonists declare independence from the “absolute </a:t>
            </a:r>
            <a:r>
              <a:rPr lang="en" sz="1000">
                <a:solidFill>
                  <a:schemeClr val="dk1"/>
                </a:solidFill>
                <a:latin typeface="Inter"/>
                <a:ea typeface="Inter"/>
                <a:cs typeface="Inter"/>
                <a:sym typeface="Inter"/>
              </a:rPr>
              <a:t>tyranny</a:t>
            </a:r>
            <a:r>
              <a:rPr lang="en" sz="1000">
                <a:solidFill>
                  <a:schemeClr val="dk1"/>
                </a:solidFill>
                <a:latin typeface="Inter"/>
                <a:ea typeface="Inter"/>
                <a:cs typeface="Inter"/>
                <a:sym typeface="Inter"/>
              </a:rPr>
              <a:t>” imposed by British rule.</a:t>
            </a:r>
            <a:endParaRPr sz="1000">
              <a:solidFill>
                <a:schemeClr val="dk1"/>
              </a:solidFill>
              <a:latin typeface="Inter"/>
              <a:ea typeface="Inter"/>
              <a:cs typeface="Inter"/>
              <a:sym typeface="Inter"/>
            </a:endParaRPr>
          </a:p>
        </p:txBody>
      </p:sp>
      <p:sp>
        <p:nvSpPr>
          <p:cNvPr id="140" name="Google Shape;140;p29"/>
          <p:cNvSpPr txBox="1"/>
          <p:nvPr/>
        </p:nvSpPr>
        <p:spPr>
          <a:xfrm>
            <a:off x="894074" y="4487213"/>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June 1788</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The Constitution is ratified in order to “secure the Blessings of Liberty to ourselves”</a:t>
            </a:r>
            <a:endParaRPr sz="1000">
              <a:solidFill>
                <a:schemeClr val="dk1"/>
              </a:solidFill>
              <a:latin typeface="Inter"/>
              <a:ea typeface="Inter"/>
              <a:cs typeface="Inter"/>
              <a:sym typeface="Inter"/>
            </a:endParaRPr>
          </a:p>
        </p:txBody>
      </p:sp>
      <p:sp>
        <p:nvSpPr>
          <p:cNvPr id="141" name="Google Shape;141;p29"/>
          <p:cNvSpPr txBox="1"/>
          <p:nvPr/>
        </p:nvSpPr>
        <p:spPr>
          <a:xfrm>
            <a:off x="894000" y="523310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December </a:t>
            </a:r>
            <a:r>
              <a:rPr b="1" lang="en" sz="1000">
                <a:solidFill>
                  <a:schemeClr val="dk1"/>
                </a:solidFill>
                <a:latin typeface="Inter"/>
                <a:ea typeface="Inter"/>
                <a:cs typeface="Inter"/>
                <a:sym typeface="Inter"/>
              </a:rPr>
              <a:t> 1791</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The Bill of Rights is ratified to the Constitution to secure the protection of civil liberties.</a:t>
            </a:r>
            <a:endParaRPr sz="1000">
              <a:solidFill>
                <a:schemeClr val="dk1"/>
              </a:solidFill>
              <a:latin typeface="Inter"/>
              <a:ea typeface="Inter"/>
              <a:cs typeface="Inter"/>
              <a:sym typeface="Inter"/>
            </a:endParaRPr>
          </a:p>
        </p:txBody>
      </p:sp>
      <p:sp>
        <p:nvSpPr>
          <p:cNvPr id="142" name="Google Shape;142;p29"/>
          <p:cNvSpPr txBox="1"/>
          <p:nvPr/>
        </p:nvSpPr>
        <p:spPr>
          <a:xfrm>
            <a:off x="894074" y="225937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July 1774</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3" name="Google Shape;143;p29"/>
          <p:cNvSpPr txBox="1"/>
          <p:nvPr/>
        </p:nvSpPr>
        <p:spPr>
          <a:xfrm>
            <a:off x="894147" y="597897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May 1796</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4" name="Google Shape;144;p29"/>
          <p:cNvSpPr txBox="1"/>
          <p:nvPr/>
        </p:nvSpPr>
        <p:spPr>
          <a:xfrm>
            <a:off x="894147" y="374135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1784</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Ona Judge becomes the personal maid of Martha Washington.</a:t>
            </a:r>
            <a:endParaRPr sz="1000">
              <a:solidFill>
                <a:schemeClr val="dk1"/>
              </a:solidFill>
              <a:latin typeface="Inter"/>
              <a:ea typeface="Inter"/>
              <a:cs typeface="Inter"/>
              <a:sym typeface="Inter"/>
            </a:endParaRPr>
          </a:p>
        </p:txBody>
      </p:sp>
      <p:sp>
        <p:nvSpPr>
          <p:cNvPr id="145" name="Google Shape;145;p29"/>
          <p:cNvSpPr txBox="1"/>
          <p:nvPr/>
        </p:nvSpPr>
        <p:spPr>
          <a:xfrm>
            <a:off x="894147" y="672485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1797</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6" name="Google Shape;146;p29"/>
          <p:cNvSpPr txBox="1"/>
          <p:nvPr/>
        </p:nvSpPr>
        <p:spPr>
          <a:xfrm>
            <a:off x="894147" y="747072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August 1799</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7" name="Google Shape;147;p29"/>
          <p:cNvSpPr txBox="1"/>
          <p:nvPr/>
        </p:nvSpPr>
        <p:spPr>
          <a:xfrm>
            <a:off x="894147" y="821660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December 1799</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8" name="Google Shape;148;p29"/>
          <p:cNvSpPr txBox="1"/>
          <p:nvPr/>
        </p:nvSpPr>
        <p:spPr>
          <a:xfrm>
            <a:off x="4095600" y="2166650"/>
            <a:ext cx="2885100" cy="6803400"/>
          </a:xfrm>
          <a:prstGeom prst="rect">
            <a:avLst/>
          </a:prstGeom>
          <a:noFill/>
          <a:ln>
            <a:noFill/>
          </a:ln>
        </p:spPr>
        <p:txBody>
          <a:bodyPr anchorCtr="0" anchor="t" bIns="91425" lIns="91425" spcFirstLastPara="1" rIns="91425" wrap="square" tIns="91425">
            <a:spAutoFit/>
          </a:bodyPr>
          <a:lstStyle/>
          <a:p>
            <a:pPr indent="-292100" lvl="0" marL="457200" rtl="0" algn="l">
              <a:lnSpc>
                <a:spcPct val="100000"/>
              </a:lnSpc>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examples of change does the timeline depict for people in the United States.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examples of continuity does the timeline depict for people in the United States.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Describe one way in which Ona Judge created change for herself and why it was necessary.</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pic>
        <p:nvPicPr>
          <p:cNvPr id="153" name="Google Shape;153;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4" name="Google Shape;154;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5" name="Google Shape;155;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6" name="Google Shape;156;p30"/>
          <p:cNvGraphicFramePr/>
          <p:nvPr/>
        </p:nvGraphicFramePr>
        <p:xfrm>
          <a:off x="359094" y="551086"/>
          <a:ext cx="3000000" cy="3000000"/>
        </p:xfrm>
        <a:graphic>
          <a:graphicData uri="http://schemas.openxmlformats.org/drawingml/2006/table">
            <a:tbl>
              <a:tblPr>
                <a:noFill/>
                <a:tableStyleId>{CF488124-CCBD-4DA7-8B2E-DD1AD27F01C2}</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endParaRPr b="1" sz="1200">
                        <a:latin typeface="Halant"/>
                        <a:ea typeface="Halant"/>
                        <a:cs typeface="Halant"/>
                        <a:sym typeface="Halant"/>
                      </a:endParaRPr>
                    </a:p>
                    <a:p>
                      <a:pPr indent="0" lvl="0" marL="0" marR="152400" rtl="0" algn="l">
                        <a:lnSpc>
                          <a:spcPct val="100000"/>
                        </a:lnSpc>
                        <a:spcBef>
                          <a:spcPts val="0"/>
                        </a:spcBef>
                        <a:spcAft>
                          <a:spcPts val="1800"/>
                        </a:spcAft>
                        <a:buNone/>
                      </a:pPr>
                      <a:r>
                        <a:rPr lang="en" sz="1100">
                          <a:solidFill>
                            <a:schemeClr val="dk1"/>
                          </a:solidFill>
                          <a:latin typeface="Inter"/>
                          <a:ea typeface="Inter"/>
                          <a:cs typeface="Inter"/>
                          <a:sym typeface="Inter"/>
                        </a:rPr>
                        <a:t>Ona Judge was born at Mount Vernon around 1774. She was the daughter of Betty, an enslaved seamstress. Based on Judge's last name, her father may have been Andrew Judge, a white, English tailor whom Washington hired from 1772 to 1784. Ona was later described as a light, mulatto girl, much freckled and almost white. At age 10, she became Martha Washington's personal maid. Like her mother, Judge was skilled at sewing. Washington once referred to her as the perfect mistress of her needle. Also like her mother, Judge and her younger sister Delphy, belonged to the Custis estate. Upon Martha Washington's death, they would pass on to her heirs. When George Washington was elected president, 15 year old Judge traveled to the executive residence first in New York, then in Philadelphia. Judge continued her daily work waiting on Martha Washington, helping her bathe and dress, cleaning and mending her clothing, organizing her personal belongings, and anything else her mistress wanted. But in the bustling capital city of Philadelphia, life was dramatically different from Mount Vernon. In an effort to appease, or distract, from the temptation of gradual Abolition laws of Philadelphia, Judge received nominal cash wages. And on several occasions, money to go see a play, the circus, and the Tumbling Feats. Washington account books note purchases for her gowns shoes, stockings, and bonnets. The city's large, free black and quaker abolitionist communities also offered the young woman new ideas, connections, and opportunities to escape. On May 20, 1796, as the Washington's prepared to return to Mount Vernon for the summer, Judge fled. She recalled in 1845, "Whilst they were packing to go up "to go up to Virginia, I was packing to go. "I didn't know where, for I knew that if I went back "to Virginia, I should never get my liberty. "I had friends among the colored people of Philadelphia "had my things carried there before hand, and left "Washington's house while they were eatin' dinner." Two days later, an advertisement was placed in the Philadelphia Gazette and the Universal Daily Advertiser, announcing that she had absconded from the President's house and offered a $10 reward for her capture. After leaving the Washington's household, Judge secured passage on the </a:t>
                      </a:r>
                      <a:r>
                        <a:rPr i="1" lang="en" sz="1100">
                          <a:solidFill>
                            <a:schemeClr val="dk1"/>
                          </a:solidFill>
                          <a:latin typeface="Inter"/>
                          <a:ea typeface="Inter"/>
                          <a:cs typeface="Inter"/>
                          <a:sym typeface="Inter"/>
                        </a:rPr>
                        <a:t>Nancy</a:t>
                      </a:r>
                      <a:r>
                        <a:rPr lang="en" sz="1100">
                          <a:solidFill>
                            <a:schemeClr val="dk1"/>
                          </a:solidFill>
                          <a:latin typeface="Inter"/>
                          <a:ea typeface="Inter"/>
                          <a:cs typeface="Inter"/>
                          <a:sym typeface="Inter"/>
                        </a:rPr>
                        <a:t>, a ship bound for Portsmouth, New Hampshire. Even in New Hampshire, Judge was not safe. Just a few months after arriving, she was recognize</a:t>
                      </a:r>
                      <a:r>
                        <a:rPr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on the street by a friend of Martha Washington's granddaughter. Word of the escapee's whereabouts reached the Washington, who enlisted the help of Joseph Whipple, a </a:t>
                      </a:r>
                      <a:r>
                        <a:rPr lang="en" sz="1100">
                          <a:solidFill>
                            <a:schemeClr val="dk1"/>
                          </a:solidFill>
                          <a:latin typeface="Inter"/>
                          <a:ea typeface="Inter"/>
                          <a:cs typeface="Inter"/>
                          <a:sym typeface="Inter"/>
                        </a:rPr>
                        <a:t>customs</a:t>
                      </a:r>
                      <a:r>
                        <a:rPr lang="en" sz="1100">
                          <a:solidFill>
                            <a:schemeClr val="dk1"/>
                          </a:solidFill>
                          <a:latin typeface="Inter"/>
                          <a:ea typeface="Inter"/>
                          <a:cs typeface="Inter"/>
                          <a:sym typeface="Inter"/>
                        </a:rPr>
                        <a:t> collector. He found Judge and tried to convince her to return. Judge replied that she would readily return, but only if the Washington's promised to free her after their deaths. Otherwise, she said, "She should rather suffer death "than to return to slavery and liable to be sold or given to "any other person." When Washington learned of Judge's request, he was furious. Washington told Whipple to keep trying, but Judge continued to refuse. In 1797, Judge married Jack Staines, a free black sailor. The couple had three children, Eliza, Will, and Nancy. Washington would try again to recapture Judge in August of 1799, and again, she would not return to slavery. After Washington's death in December of 1799, Judge said, "The family never troubled me anymore." She nevertheless remained a fugitive. The Custis estate could legally recapture her, and her children, at anytime. In an interview later in life, Judge revealed that she had two reasons for running away. First, she wanted to be free. And second, she had overheard that she would soon be given to Martha Washington's eldest granddaughter, Eliza Parke Custis Law, who was known to have a fierce temper. Judge was determined, she recalled, never to be her slave. By the 1840s, legally, Judge was considered a pauper and received support from Rockingham County. Her husband and three children had predeceased her. One interviewer asked if she was sorry she'd left the Washington's and Judge responded, "No, I am free. And have, I trust, been made a child of God by the means."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57" name="Google Shape;157;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Life of Ona Judge</a:t>
            </a:r>
            <a:endParaRPr sz="18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